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ITC Edwardian Script" panose="020B0604020202020204" charset="0"/>
      <p:regular r:id="rId13"/>
    </p:embeddedFont>
    <p:embeddedFont>
      <p:font typeface="Roboto Condensed Bold" panose="020B0604020202020204" charset="0"/>
      <p:regular r:id="rId14"/>
    </p:embeddedFont>
    <p:embeddedFont>
      <p:font typeface="Times New Roman Bold" panose="02020803070505020304" pitchFamily="18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43019-CDCE-4791-9A73-2DF729D68497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8BCFA-9760-4AD4-923B-7173336A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0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36482"/>
            <a:ext cx="18288000" cy="815119"/>
            <a:chOff x="0" y="0"/>
            <a:chExt cx="1377885" cy="61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7885" cy="61414"/>
            </a:xfrm>
            <a:custGeom>
              <a:avLst/>
              <a:gdLst/>
              <a:ahLst/>
              <a:cxnLst/>
              <a:rect l="l" t="t" r="r" b="b"/>
              <a:pathLst>
                <a:path w="1377885" h="61414">
                  <a:moveTo>
                    <a:pt x="0" y="0"/>
                  </a:moveTo>
                  <a:lnTo>
                    <a:pt x="1377885" y="0"/>
                  </a:lnTo>
                  <a:lnTo>
                    <a:pt x="1377885" y="61414"/>
                  </a:lnTo>
                  <a:lnTo>
                    <a:pt x="0" y="61414"/>
                  </a:lnTo>
                  <a:close/>
                </a:path>
              </a:pathLst>
            </a:custGeom>
            <a:solidFill>
              <a:srgbClr val="00629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7885" cy="1090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90753"/>
            <a:ext cx="4081850" cy="337922"/>
            <a:chOff x="0" y="0"/>
            <a:chExt cx="1075055" cy="89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75055" cy="89000"/>
            </a:xfrm>
            <a:custGeom>
              <a:avLst/>
              <a:gdLst/>
              <a:ahLst/>
              <a:cxnLst/>
              <a:rect l="l" t="t" r="r" b="b"/>
              <a:pathLst>
                <a:path w="1075055" h="89000">
                  <a:moveTo>
                    <a:pt x="0" y="0"/>
                  </a:moveTo>
                  <a:lnTo>
                    <a:pt x="1075055" y="0"/>
                  </a:lnTo>
                  <a:lnTo>
                    <a:pt x="1075055" y="89000"/>
                  </a:lnTo>
                  <a:lnTo>
                    <a:pt x="0" y="89000"/>
                  </a:lnTo>
                  <a:close/>
                </a:path>
              </a:pathLst>
            </a:custGeom>
            <a:solidFill>
              <a:srgbClr val="00634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075055" cy="136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8103687" y="578477"/>
            <a:ext cx="2080625" cy="1927919"/>
          </a:xfrm>
          <a:custGeom>
            <a:avLst/>
            <a:gdLst/>
            <a:ahLst/>
            <a:cxnLst/>
            <a:rect l="l" t="t" r="r" b="b"/>
            <a:pathLst>
              <a:path w="2080625" h="1927919">
                <a:moveTo>
                  <a:pt x="0" y="0"/>
                </a:moveTo>
                <a:lnTo>
                  <a:pt x="2080626" y="0"/>
                </a:lnTo>
                <a:lnTo>
                  <a:pt x="2080626" y="1927919"/>
                </a:lnTo>
                <a:lnTo>
                  <a:pt x="0" y="19279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98860" y="973445"/>
            <a:ext cx="2792769" cy="1137983"/>
          </a:xfrm>
          <a:custGeom>
            <a:avLst/>
            <a:gdLst/>
            <a:ahLst/>
            <a:cxnLst/>
            <a:rect l="l" t="t" r="r" b="b"/>
            <a:pathLst>
              <a:path w="2792769" h="1137983">
                <a:moveTo>
                  <a:pt x="0" y="0"/>
                </a:moveTo>
                <a:lnTo>
                  <a:pt x="2792769" y="0"/>
                </a:lnTo>
                <a:lnTo>
                  <a:pt x="2792769" y="1137983"/>
                </a:lnTo>
                <a:lnTo>
                  <a:pt x="0" y="11379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-4184383" y="6934913"/>
            <a:ext cx="18218013" cy="3163898"/>
            <a:chOff x="0" y="0"/>
            <a:chExt cx="812800" cy="14115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141158"/>
            </a:xfrm>
            <a:custGeom>
              <a:avLst/>
              <a:gdLst/>
              <a:ahLst/>
              <a:cxnLst/>
              <a:rect l="l" t="t" r="r" b="b"/>
              <a:pathLst>
                <a:path w="812800" h="141158">
                  <a:moveTo>
                    <a:pt x="812800" y="0"/>
                  </a:moveTo>
                  <a:lnTo>
                    <a:pt x="0" y="0"/>
                  </a:lnTo>
                  <a:lnTo>
                    <a:pt x="101600" y="70579"/>
                  </a:lnTo>
                  <a:lnTo>
                    <a:pt x="0" y="141158"/>
                  </a:lnTo>
                  <a:lnTo>
                    <a:pt x="812800" y="141158"/>
                  </a:lnTo>
                  <a:lnTo>
                    <a:pt x="711200" y="70579"/>
                  </a:lnTo>
                  <a:lnTo>
                    <a:pt x="812800" y="0"/>
                  </a:lnTo>
                  <a:close/>
                </a:path>
              </a:pathLst>
            </a:custGeom>
            <a:solidFill>
              <a:srgbClr val="FFF4F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88900" y="-47625"/>
              <a:ext cx="635000" cy="1887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028700" y="7250764"/>
            <a:ext cx="1891731" cy="2104847"/>
          </a:xfrm>
          <a:custGeom>
            <a:avLst/>
            <a:gdLst/>
            <a:ahLst/>
            <a:cxnLst/>
            <a:rect l="l" t="t" r="r" b="b"/>
            <a:pathLst>
              <a:path w="1891731" h="2104847">
                <a:moveTo>
                  <a:pt x="0" y="0"/>
                </a:moveTo>
                <a:lnTo>
                  <a:pt x="1891731" y="0"/>
                </a:lnTo>
                <a:lnTo>
                  <a:pt x="1891731" y="2104847"/>
                </a:lnTo>
                <a:lnTo>
                  <a:pt x="0" y="2104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5111213" y="743995"/>
            <a:ext cx="2954906" cy="1558783"/>
            <a:chOff x="0" y="0"/>
            <a:chExt cx="3939875" cy="207837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78377" cy="2078377"/>
            </a:xfrm>
            <a:custGeom>
              <a:avLst/>
              <a:gdLst/>
              <a:ahLst/>
              <a:cxnLst/>
              <a:rect l="l" t="t" r="r" b="b"/>
              <a:pathLst>
                <a:path w="2078377" h="2078377">
                  <a:moveTo>
                    <a:pt x="0" y="0"/>
                  </a:moveTo>
                  <a:lnTo>
                    <a:pt x="2078377" y="0"/>
                  </a:lnTo>
                  <a:lnTo>
                    <a:pt x="2078377" y="2078377"/>
                  </a:lnTo>
                  <a:lnTo>
                    <a:pt x="0" y="2078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2218077" y="112907"/>
              <a:ext cx="1721798" cy="1965471"/>
            </a:xfrm>
            <a:custGeom>
              <a:avLst/>
              <a:gdLst/>
              <a:ahLst/>
              <a:cxnLst/>
              <a:rect l="l" t="t" r="r" b="b"/>
              <a:pathLst>
                <a:path w="1721798" h="1965471">
                  <a:moveTo>
                    <a:pt x="0" y="0"/>
                  </a:moveTo>
                  <a:lnTo>
                    <a:pt x="1721798" y="0"/>
                  </a:lnTo>
                  <a:lnTo>
                    <a:pt x="1721798" y="1965470"/>
                  </a:lnTo>
                  <a:lnTo>
                    <a:pt x="0" y="1965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4579" r="-4579"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1217954" y="2573071"/>
            <a:ext cx="15852091" cy="2165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spc="95">
                <a:solidFill>
                  <a:srgbClr val="0062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IEEE 2nd INTERNATIONAL CONFERENCE ON COMPUTING, APPLICATIONS AND SYSTEMS (COMPAS 2025)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lang="en-US" sz="3999" b="1" spc="95">
              <a:solidFill>
                <a:srgbClr val="00629B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495800" y="4136846"/>
            <a:ext cx="9179123" cy="1054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b="1" spc="47" dirty="0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HOSTED BY: CENTRAL LABORATORY, ISLAMIC UNIVERSITY, KUSHTIA, BANGLADESH</a:t>
            </a:r>
          </a:p>
          <a:p>
            <a:pPr algn="ctr">
              <a:lnSpc>
                <a:spcPts val="2799"/>
              </a:lnSpc>
            </a:pPr>
            <a:r>
              <a:rPr lang="en-US" sz="1999" b="1" spc="47" dirty="0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23-24 OCTOBER, 2025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  <a:endParaRPr lang="en-US" sz="1999" b="1" spc="47" dirty="0">
              <a:solidFill>
                <a:srgbClr val="000000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58783" y="4981397"/>
            <a:ext cx="2555677" cy="2269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85"/>
              </a:lnSpc>
            </a:pPr>
            <a:r>
              <a:rPr lang="en-US" sz="3399" b="1" spc="8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Paper ID:</a:t>
            </a:r>
          </a:p>
          <a:p>
            <a:pPr algn="l">
              <a:lnSpc>
                <a:spcPts val="6085"/>
              </a:lnSpc>
            </a:pPr>
            <a:r>
              <a:rPr lang="en-US" sz="3399" b="1" spc="8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Paper Title : </a:t>
            </a:r>
          </a:p>
          <a:p>
            <a:pPr algn="l">
              <a:lnSpc>
                <a:spcPts val="6085"/>
              </a:lnSpc>
            </a:pPr>
            <a:endParaRPr lang="en-US" sz="3399" b="1" spc="8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056007" y="5105222"/>
            <a:ext cx="3573393" cy="5638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  <a:spcBef>
                <a:spcPct val="0"/>
              </a:spcBef>
            </a:pPr>
            <a:r>
              <a:rPr lang="en-US" sz="3399" b="1" spc="8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000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349689" y="5887798"/>
            <a:ext cx="14079527" cy="58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  <a:spcBef>
                <a:spcPct val="0"/>
              </a:spcBef>
            </a:pPr>
            <a:r>
              <a:rPr lang="en-US" sz="3399" b="1" spc="81" dirty="0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________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983982" y="7355539"/>
            <a:ext cx="8572500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b="1" spc="59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Mr XXXX</a:t>
            </a:r>
          </a:p>
          <a:p>
            <a:pPr algn="just">
              <a:lnSpc>
                <a:spcPts val="3499"/>
              </a:lnSpc>
            </a:pPr>
            <a:r>
              <a:rPr lang="en-US" sz="2499" b="1" spc="59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Department of xxx</a:t>
            </a:r>
          </a:p>
          <a:p>
            <a:pPr algn="just">
              <a:lnSpc>
                <a:spcPts val="3499"/>
              </a:lnSpc>
            </a:pPr>
            <a:r>
              <a:rPr lang="en-US" sz="2499" b="1" spc="59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Bangladesh University of Engineering and Technology</a:t>
            </a:r>
          </a:p>
          <a:p>
            <a:pPr algn="just">
              <a:lnSpc>
                <a:spcPts val="3499"/>
              </a:lnSpc>
            </a:pPr>
            <a:r>
              <a:rPr lang="en-US" sz="2499" b="1" spc="59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Dhaka, Bangladesh 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endParaRPr lang="en-US" sz="2499" b="1" spc="59">
              <a:solidFill>
                <a:srgbClr val="000000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36482"/>
            <a:ext cx="18288000" cy="815119"/>
            <a:chOff x="0" y="0"/>
            <a:chExt cx="1377885" cy="61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7885" cy="61414"/>
            </a:xfrm>
            <a:custGeom>
              <a:avLst/>
              <a:gdLst/>
              <a:ahLst/>
              <a:cxnLst/>
              <a:rect l="l" t="t" r="r" b="b"/>
              <a:pathLst>
                <a:path w="1377885" h="61414">
                  <a:moveTo>
                    <a:pt x="0" y="0"/>
                  </a:moveTo>
                  <a:lnTo>
                    <a:pt x="1377885" y="0"/>
                  </a:lnTo>
                  <a:lnTo>
                    <a:pt x="1377885" y="61414"/>
                  </a:lnTo>
                  <a:lnTo>
                    <a:pt x="0" y="61414"/>
                  </a:lnTo>
                  <a:close/>
                </a:path>
              </a:pathLst>
            </a:custGeom>
            <a:solidFill>
              <a:srgbClr val="00629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7885" cy="1090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90753"/>
            <a:ext cx="4081850" cy="337922"/>
            <a:chOff x="0" y="0"/>
            <a:chExt cx="1075055" cy="89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75055" cy="89000"/>
            </a:xfrm>
            <a:custGeom>
              <a:avLst/>
              <a:gdLst/>
              <a:ahLst/>
              <a:cxnLst/>
              <a:rect l="l" t="t" r="r" b="b"/>
              <a:pathLst>
                <a:path w="1075055" h="89000">
                  <a:moveTo>
                    <a:pt x="0" y="0"/>
                  </a:moveTo>
                  <a:lnTo>
                    <a:pt x="1075055" y="0"/>
                  </a:lnTo>
                  <a:lnTo>
                    <a:pt x="1075055" y="89000"/>
                  </a:lnTo>
                  <a:lnTo>
                    <a:pt x="0" y="89000"/>
                  </a:lnTo>
                  <a:close/>
                </a:path>
              </a:pathLst>
            </a:custGeom>
            <a:solidFill>
              <a:srgbClr val="00634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075055" cy="136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9413168"/>
            <a:ext cx="18288000" cy="873832"/>
            <a:chOff x="0" y="0"/>
            <a:chExt cx="4816593" cy="2301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230145"/>
            </a:xfrm>
            <a:custGeom>
              <a:avLst/>
              <a:gdLst/>
              <a:ahLst/>
              <a:cxnLst/>
              <a:rect l="l" t="t" r="r" b="b"/>
              <a:pathLst>
                <a:path w="4816592" h="230145">
                  <a:moveTo>
                    <a:pt x="0" y="0"/>
                  </a:moveTo>
                  <a:lnTo>
                    <a:pt x="4816592" y="0"/>
                  </a:lnTo>
                  <a:lnTo>
                    <a:pt x="4816592" y="230145"/>
                  </a:lnTo>
                  <a:lnTo>
                    <a:pt x="0" y="230145"/>
                  </a:lnTo>
                  <a:close/>
                </a:path>
              </a:pathLst>
            </a:custGeom>
            <a:solidFill>
              <a:srgbClr val="00629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816593" cy="277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b="1" spc="47">
                  <a:solidFill>
                    <a:srgbClr val="FFFFFF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HOSTED BY: CENTRAL LABORATORY, ISLAMIC UNIVERSITY, KUSHTIA, BANGLADESH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17935" y="712444"/>
            <a:ext cx="16641365" cy="1557520"/>
            <a:chOff x="0" y="0"/>
            <a:chExt cx="22188487" cy="2076694"/>
          </a:xfrm>
        </p:grpSpPr>
        <p:sp>
          <p:nvSpPr>
            <p:cNvPr id="12" name="Freeform 12"/>
            <p:cNvSpPr/>
            <p:nvPr/>
          </p:nvSpPr>
          <p:spPr>
            <a:xfrm>
              <a:off x="10247494" y="0"/>
              <a:ext cx="2241184" cy="2076694"/>
            </a:xfrm>
            <a:custGeom>
              <a:avLst/>
              <a:gdLst/>
              <a:ahLst/>
              <a:cxnLst/>
              <a:rect l="l" t="t" r="r" b="b"/>
              <a:pathLst>
                <a:path w="2241184" h="2076694">
                  <a:moveTo>
                    <a:pt x="0" y="0"/>
                  </a:moveTo>
                  <a:lnTo>
                    <a:pt x="2241185" y="0"/>
                  </a:lnTo>
                  <a:lnTo>
                    <a:pt x="2241185" y="2076694"/>
                  </a:lnTo>
                  <a:lnTo>
                    <a:pt x="0" y="2076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48001"/>
              <a:ext cx="2882046" cy="1174361"/>
            </a:xfrm>
            <a:custGeom>
              <a:avLst/>
              <a:gdLst/>
              <a:ahLst/>
              <a:cxnLst/>
              <a:rect l="l" t="t" r="r" b="b"/>
              <a:pathLst>
                <a:path w="2882046" h="1174361">
                  <a:moveTo>
                    <a:pt x="0" y="0"/>
                  </a:moveTo>
                  <a:lnTo>
                    <a:pt x="2882046" y="0"/>
                  </a:lnTo>
                  <a:lnTo>
                    <a:pt x="2882046" y="1174362"/>
                  </a:lnTo>
                  <a:lnTo>
                    <a:pt x="0" y="1174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324370" y="42068"/>
              <a:ext cx="1510889" cy="1510889"/>
            </a:xfrm>
            <a:custGeom>
              <a:avLst/>
              <a:gdLst/>
              <a:ahLst/>
              <a:cxnLst/>
              <a:rect l="l" t="t" r="r" b="b"/>
              <a:pathLst>
                <a:path w="1510889" h="1510889">
                  <a:moveTo>
                    <a:pt x="0" y="0"/>
                  </a:moveTo>
                  <a:lnTo>
                    <a:pt x="1510889" y="0"/>
                  </a:lnTo>
                  <a:lnTo>
                    <a:pt x="1510889" y="1510889"/>
                  </a:lnTo>
                  <a:lnTo>
                    <a:pt x="0" y="1510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20936815" y="124146"/>
              <a:ext cx="1251672" cy="1428811"/>
            </a:xfrm>
            <a:custGeom>
              <a:avLst/>
              <a:gdLst/>
              <a:ahLst/>
              <a:cxnLst/>
              <a:rect l="l" t="t" r="r" b="b"/>
              <a:pathLst>
                <a:path w="1251672" h="1428811">
                  <a:moveTo>
                    <a:pt x="0" y="0"/>
                  </a:moveTo>
                  <a:lnTo>
                    <a:pt x="1251672" y="0"/>
                  </a:lnTo>
                  <a:lnTo>
                    <a:pt x="1251672" y="1428811"/>
                  </a:lnTo>
                  <a:lnTo>
                    <a:pt x="0" y="1428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579" r="-4579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617935" y="4087813"/>
            <a:ext cx="16641365" cy="1892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  <a:spcBef>
                <a:spcPct val="0"/>
              </a:spcBef>
            </a:pPr>
            <a:r>
              <a:rPr lang="en-US" sz="11000" spc="264" dirty="0">
                <a:solidFill>
                  <a:srgbClr val="167B45"/>
                </a:solidFill>
                <a:latin typeface="ITC Edwardian Script"/>
                <a:ea typeface="ITC Edwardian Script"/>
                <a:cs typeface="ITC Edwardian Script"/>
                <a:sym typeface="ITC Edwardian Script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36482"/>
            <a:ext cx="18288000" cy="815119"/>
            <a:chOff x="0" y="0"/>
            <a:chExt cx="1377885" cy="61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7885" cy="61414"/>
            </a:xfrm>
            <a:custGeom>
              <a:avLst/>
              <a:gdLst/>
              <a:ahLst/>
              <a:cxnLst/>
              <a:rect l="l" t="t" r="r" b="b"/>
              <a:pathLst>
                <a:path w="1377885" h="61414">
                  <a:moveTo>
                    <a:pt x="0" y="0"/>
                  </a:moveTo>
                  <a:lnTo>
                    <a:pt x="1377885" y="0"/>
                  </a:lnTo>
                  <a:lnTo>
                    <a:pt x="1377885" y="61414"/>
                  </a:lnTo>
                  <a:lnTo>
                    <a:pt x="0" y="61414"/>
                  </a:lnTo>
                  <a:close/>
                </a:path>
              </a:pathLst>
            </a:custGeom>
            <a:solidFill>
              <a:srgbClr val="00629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7885" cy="1090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90753"/>
            <a:ext cx="4081850" cy="337922"/>
            <a:chOff x="0" y="0"/>
            <a:chExt cx="1075055" cy="89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75055" cy="89000"/>
            </a:xfrm>
            <a:custGeom>
              <a:avLst/>
              <a:gdLst/>
              <a:ahLst/>
              <a:cxnLst/>
              <a:rect l="l" t="t" r="r" b="b"/>
              <a:pathLst>
                <a:path w="1075055" h="89000">
                  <a:moveTo>
                    <a:pt x="0" y="0"/>
                  </a:moveTo>
                  <a:lnTo>
                    <a:pt x="1075055" y="0"/>
                  </a:lnTo>
                  <a:lnTo>
                    <a:pt x="1075055" y="89000"/>
                  </a:lnTo>
                  <a:lnTo>
                    <a:pt x="0" y="89000"/>
                  </a:lnTo>
                  <a:close/>
                </a:path>
              </a:pathLst>
            </a:custGeom>
            <a:solidFill>
              <a:srgbClr val="00634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075055" cy="136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9413168"/>
            <a:ext cx="18288000" cy="873832"/>
            <a:chOff x="0" y="0"/>
            <a:chExt cx="4816593" cy="2301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230145"/>
            </a:xfrm>
            <a:custGeom>
              <a:avLst/>
              <a:gdLst/>
              <a:ahLst/>
              <a:cxnLst/>
              <a:rect l="l" t="t" r="r" b="b"/>
              <a:pathLst>
                <a:path w="4816592" h="230145">
                  <a:moveTo>
                    <a:pt x="0" y="0"/>
                  </a:moveTo>
                  <a:lnTo>
                    <a:pt x="4816592" y="0"/>
                  </a:lnTo>
                  <a:lnTo>
                    <a:pt x="4816592" y="230145"/>
                  </a:lnTo>
                  <a:lnTo>
                    <a:pt x="0" y="230145"/>
                  </a:lnTo>
                  <a:close/>
                </a:path>
              </a:pathLst>
            </a:custGeom>
            <a:solidFill>
              <a:srgbClr val="00629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816593" cy="277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b="1" spc="47">
                  <a:solidFill>
                    <a:srgbClr val="FFFFFF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HOSTED BY: CENTRAL LABORATORY, ISLAMIC UNIVERSITY, KUSHTIA, BANGLADESH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84610" y="2551086"/>
            <a:ext cx="1069092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spc="95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OUTLINE OF PRESENTATION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4610" y="3382936"/>
            <a:ext cx="16319902" cy="3104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l">
              <a:lnSpc>
                <a:spcPts val="3499"/>
              </a:lnSpc>
              <a:buFont typeface="Wingdings" panose="05000000000000000000" pitchFamily="2" charset="2"/>
              <a:buChar char="q"/>
            </a:pPr>
            <a:r>
              <a:rPr lang="en-US" sz="2499" spc="5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</a:p>
          <a:p>
            <a:pPr marL="342900" indent="-342900" algn="l">
              <a:lnSpc>
                <a:spcPts val="3499"/>
              </a:lnSpc>
              <a:buFont typeface="Wingdings" panose="05000000000000000000" pitchFamily="2" charset="2"/>
              <a:buChar char="q"/>
            </a:pPr>
            <a:r>
              <a:rPr lang="en-US" sz="2499" spc="5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Literature Review </a:t>
            </a:r>
          </a:p>
          <a:p>
            <a:pPr marL="342900" indent="-342900" algn="l">
              <a:lnSpc>
                <a:spcPts val="3499"/>
              </a:lnSpc>
              <a:buFont typeface="Wingdings" panose="05000000000000000000" pitchFamily="2" charset="2"/>
              <a:buChar char="q"/>
            </a:pPr>
            <a:r>
              <a:rPr lang="en-US" sz="2499" spc="5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Methodology </a:t>
            </a:r>
          </a:p>
          <a:p>
            <a:pPr marL="342900" indent="-342900" algn="l">
              <a:lnSpc>
                <a:spcPts val="3499"/>
              </a:lnSpc>
              <a:buFont typeface="Wingdings" panose="05000000000000000000" pitchFamily="2" charset="2"/>
              <a:buChar char="q"/>
            </a:pPr>
            <a:r>
              <a:rPr lang="en-US" sz="2499" spc="5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Proposed Work</a:t>
            </a:r>
          </a:p>
          <a:p>
            <a:pPr marL="342900" indent="-342900" algn="l">
              <a:lnSpc>
                <a:spcPts val="3499"/>
              </a:lnSpc>
              <a:buFont typeface="Wingdings" panose="05000000000000000000" pitchFamily="2" charset="2"/>
              <a:buChar char="q"/>
            </a:pPr>
            <a:r>
              <a:rPr lang="en-US" sz="2499" spc="5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 and Discussion</a:t>
            </a:r>
          </a:p>
          <a:p>
            <a:pPr marL="342900" indent="-342900" algn="l">
              <a:lnSpc>
                <a:spcPts val="3499"/>
              </a:lnSpc>
              <a:buFont typeface="Wingdings" panose="05000000000000000000" pitchFamily="2" charset="2"/>
              <a:buChar char="q"/>
            </a:pPr>
            <a:r>
              <a:rPr lang="en-US" sz="2499" spc="5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 </a:t>
            </a:r>
          </a:p>
          <a:p>
            <a:pPr marL="342900" indent="-342900" algn="l">
              <a:lnSpc>
                <a:spcPts val="3499"/>
              </a:lnSpc>
              <a:buFont typeface="Wingdings" panose="05000000000000000000" pitchFamily="2" charset="2"/>
              <a:buChar char="q"/>
            </a:pPr>
            <a:r>
              <a:rPr lang="en-US" sz="2499" spc="5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17935" y="712444"/>
            <a:ext cx="16641365" cy="1557520"/>
            <a:chOff x="0" y="0"/>
            <a:chExt cx="22188487" cy="2076694"/>
          </a:xfrm>
        </p:grpSpPr>
        <p:sp>
          <p:nvSpPr>
            <p:cNvPr id="14" name="Freeform 14"/>
            <p:cNvSpPr/>
            <p:nvPr/>
          </p:nvSpPr>
          <p:spPr>
            <a:xfrm>
              <a:off x="10247494" y="0"/>
              <a:ext cx="2241184" cy="2076694"/>
            </a:xfrm>
            <a:custGeom>
              <a:avLst/>
              <a:gdLst/>
              <a:ahLst/>
              <a:cxnLst/>
              <a:rect l="l" t="t" r="r" b="b"/>
              <a:pathLst>
                <a:path w="2241184" h="2076694">
                  <a:moveTo>
                    <a:pt x="0" y="0"/>
                  </a:moveTo>
                  <a:lnTo>
                    <a:pt x="2241185" y="0"/>
                  </a:lnTo>
                  <a:lnTo>
                    <a:pt x="2241185" y="2076694"/>
                  </a:lnTo>
                  <a:lnTo>
                    <a:pt x="0" y="2076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348001"/>
              <a:ext cx="2882046" cy="1174361"/>
            </a:xfrm>
            <a:custGeom>
              <a:avLst/>
              <a:gdLst/>
              <a:ahLst/>
              <a:cxnLst/>
              <a:rect l="l" t="t" r="r" b="b"/>
              <a:pathLst>
                <a:path w="2882046" h="1174361">
                  <a:moveTo>
                    <a:pt x="0" y="0"/>
                  </a:moveTo>
                  <a:lnTo>
                    <a:pt x="2882046" y="0"/>
                  </a:lnTo>
                  <a:lnTo>
                    <a:pt x="2882046" y="1174362"/>
                  </a:lnTo>
                  <a:lnTo>
                    <a:pt x="0" y="1174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9324370" y="42068"/>
              <a:ext cx="1510889" cy="1510889"/>
            </a:xfrm>
            <a:custGeom>
              <a:avLst/>
              <a:gdLst/>
              <a:ahLst/>
              <a:cxnLst/>
              <a:rect l="l" t="t" r="r" b="b"/>
              <a:pathLst>
                <a:path w="1510889" h="1510889">
                  <a:moveTo>
                    <a:pt x="0" y="0"/>
                  </a:moveTo>
                  <a:lnTo>
                    <a:pt x="1510889" y="0"/>
                  </a:lnTo>
                  <a:lnTo>
                    <a:pt x="1510889" y="1510889"/>
                  </a:lnTo>
                  <a:lnTo>
                    <a:pt x="0" y="1510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0936815" y="124146"/>
              <a:ext cx="1251672" cy="1428811"/>
            </a:xfrm>
            <a:custGeom>
              <a:avLst/>
              <a:gdLst/>
              <a:ahLst/>
              <a:cxnLst/>
              <a:rect l="l" t="t" r="r" b="b"/>
              <a:pathLst>
                <a:path w="1251672" h="1428811">
                  <a:moveTo>
                    <a:pt x="0" y="0"/>
                  </a:moveTo>
                  <a:lnTo>
                    <a:pt x="1251672" y="0"/>
                  </a:lnTo>
                  <a:lnTo>
                    <a:pt x="1251672" y="1428811"/>
                  </a:lnTo>
                  <a:lnTo>
                    <a:pt x="0" y="1428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579" r="-4579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36482"/>
            <a:ext cx="18288000" cy="815119"/>
            <a:chOff x="0" y="0"/>
            <a:chExt cx="1377885" cy="61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7885" cy="61414"/>
            </a:xfrm>
            <a:custGeom>
              <a:avLst/>
              <a:gdLst/>
              <a:ahLst/>
              <a:cxnLst/>
              <a:rect l="l" t="t" r="r" b="b"/>
              <a:pathLst>
                <a:path w="1377885" h="61414">
                  <a:moveTo>
                    <a:pt x="0" y="0"/>
                  </a:moveTo>
                  <a:lnTo>
                    <a:pt x="1377885" y="0"/>
                  </a:lnTo>
                  <a:lnTo>
                    <a:pt x="1377885" y="61414"/>
                  </a:lnTo>
                  <a:lnTo>
                    <a:pt x="0" y="61414"/>
                  </a:lnTo>
                  <a:close/>
                </a:path>
              </a:pathLst>
            </a:custGeom>
            <a:solidFill>
              <a:srgbClr val="00629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7885" cy="1090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90753"/>
            <a:ext cx="4081850" cy="337922"/>
            <a:chOff x="0" y="0"/>
            <a:chExt cx="1075055" cy="89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75055" cy="89000"/>
            </a:xfrm>
            <a:custGeom>
              <a:avLst/>
              <a:gdLst/>
              <a:ahLst/>
              <a:cxnLst/>
              <a:rect l="l" t="t" r="r" b="b"/>
              <a:pathLst>
                <a:path w="1075055" h="89000">
                  <a:moveTo>
                    <a:pt x="0" y="0"/>
                  </a:moveTo>
                  <a:lnTo>
                    <a:pt x="1075055" y="0"/>
                  </a:lnTo>
                  <a:lnTo>
                    <a:pt x="1075055" y="89000"/>
                  </a:lnTo>
                  <a:lnTo>
                    <a:pt x="0" y="89000"/>
                  </a:lnTo>
                  <a:close/>
                </a:path>
              </a:pathLst>
            </a:custGeom>
            <a:solidFill>
              <a:srgbClr val="00634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075055" cy="136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9413168"/>
            <a:ext cx="18288000" cy="873832"/>
            <a:chOff x="0" y="0"/>
            <a:chExt cx="4816593" cy="2301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230145"/>
            </a:xfrm>
            <a:custGeom>
              <a:avLst/>
              <a:gdLst/>
              <a:ahLst/>
              <a:cxnLst/>
              <a:rect l="l" t="t" r="r" b="b"/>
              <a:pathLst>
                <a:path w="4816592" h="230145">
                  <a:moveTo>
                    <a:pt x="0" y="0"/>
                  </a:moveTo>
                  <a:lnTo>
                    <a:pt x="4816592" y="0"/>
                  </a:lnTo>
                  <a:lnTo>
                    <a:pt x="4816592" y="230145"/>
                  </a:lnTo>
                  <a:lnTo>
                    <a:pt x="0" y="230145"/>
                  </a:lnTo>
                  <a:close/>
                </a:path>
              </a:pathLst>
            </a:custGeom>
            <a:solidFill>
              <a:srgbClr val="00629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816593" cy="277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b="1" spc="47">
                  <a:solidFill>
                    <a:srgbClr val="FFFFFF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HOSTED BY: CENTRAL LABORATORY, ISLAMIC UNIVERSITY, KUSHTIA, BANGLADESH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84610" y="2551086"/>
            <a:ext cx="1069092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spc="95" dirty="0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INTRODUCTION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4610" y="3382936"/>
            <a:ext cx="16319902" cy="860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2774" lvl="1" indent="-342900" algn="l">
              <a:lnSpc>
                <a:spcPts val="3499"/>
              </a:lnSpc>
              <a:buFont typeface="Wingdings" panose="05000000000000000000" pitchFamily="2" charset="2"/>
              <a:buChar char="Ø"/>
            </a:pPr>
            <a:r>
              <a:rPr lang="en-US" sz="2499" spc="5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Briefly summarize your work.</a:t>
            </a:r>
          </a:p>
          <a:p>
            <a:pPr marL="612774" lvl="1" indent="-342900" algn="l">
              <a:lnSpc>
                <a:spcPts val="3499"/>
              </a:lnSpc>
              <a:buFont typeface="Wingdings" panose="05000000000000000000" pitchFamily="2" charset="2"/>
              <a:buChar char="Ø"/>
            </a:pPr>
            <a:r>
              <a:rPr lang="en-US" sz="2499" spc="5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bullet points or short sentences for clarity.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17935" y="712444"/>
            <a:ext cx="16641365" cy="1557520"/>
            <a:chOff x="0" y="0"/>
            <a:chExt cx="22188487" cy="2076694"/>
          </a:xfrm>
        </p:grpSpPr>
        <p:sp>
          <p:nvSpPr>
            <p:cNvPr id="14" name="Freeform 14"/>
            <p:cNvSpPr/>
            <p:nvPr/>
          </p:nvSpPr>
          <p:spPr>
            <a:xfrm>
              <a:off x="10247494" y="0"/>
              <a:ext cx="2241184" cy="2076694"/>
            </a:xfrm>
            <a:custGeom>
              <a:avLst/>
              <a:gdLst/>
              <a:ahLst/>
              <a:cxnLst/>
              <a:rect l="l" t="t" r="r" b="b"/>
              <a:pathLst>
                <a:path w="2241184" h="2076694">
                  <a:moveTo>
                    <a:pt x="0" y="0"/>
                  </a:moveTo>
                  <a:lnTo>
                    <a:pt x="2241185" y="0"/>
                  </a:lnTo>
                  <a:lnTo>
                    <a:pt x="2241185" y="2076694"/>
                  </a:lnTo>
                  <a:lnTo>
                    <a:pt x="0" y="2076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348001"/>
              <a:ext cx="2882046" cy="1174361"/>
            </a:xfrm>
            <a:custGeom>
              <a:avLst/>
              <a:gdLst/>
              <a:ahLst/>
              <a:cxnLst/>
              <a:rect l="l" t="t" r="r" b="b"/>
              <a:pathLst>
                <a:path w="2882046" h="1174361">
                  <a:moveTo>
                    <a:pt x="0" y="0"/>
                  </a:moveTo>
                  <a:lnTo>
                    <a:pt x="2882046" y="0"/>
                  </a:lnTo>
                  <a:lnTo>
                    <a:pt x="2882046" y="1174362"/>
                  </a:lnTo>
                  <a:lnTo>
                    <a:pt x="0" y="1174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9324370" y="42068"/>
              <a:ext cx="1510889" cy="1510889"/>
            </a:xfrm>
            <a:custGeom>
              <a:avLst/>
              <a:gdLst/>
              <a:ahLst/>
              <a:cxnLst/>
              <a:rect l="l" t="t" r="r" b="b"/>
              <a:pathLst>
                <a:path w="1510889" h="1510889">
                  <a:moveTo>
                    <a:pt x="0" y="0"/>
                  </a:moveTo>
                  <a:lnTo>
                    <a:pt x="1510889" y="0"/>
                  </a:lnTo>
                  <a:lnTo>
                    <a:pt x="1510889" y="1510889"/>
                  </a:lnTo>
                  <a:lnTo>
                    <a:pt x="0" y="1510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0936815" y="124146"/>
              <a:ext cx="1251672" cy="1428811"/>
            </a:xfrm>
            <a:custGeom>
              <a:avLst/>
              <a:gdLst/>
              <a:ahLst/>
              <a:cxnLst/>
              <a:rect l="l" t="t" r="r" b="b"/>
              <a:pathLst>
                <a:path w="1251672" h="1428811">
                  <a:moveTo>
                    <a:pt x="0" y="0"/>
                  </a:moveTo>
                  <a:lnTo>
                    <a:pt x="1251672" y="0"/>
                  </a:lnTo>
                  <a:lnTo>
                    <a:pt x="1251672" y="1428811"/>
                  </a:lnTo>
                  <a:lnTo>
                    <a:pt x="0" y="1428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579" r="-4579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36482"/>
            <a:ext cx="18288000" cy="815119"/>
            <a:chOff x="0" y="0"/>
            <a:chExt cx="1377885" cy="61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7885" cy="61414"/>
            </a:xfrm>
            <a:custGeom>
              <a:avLst/>
              <a:gdLst/>
              <a:ahLst/>
              <a:cxnLst/>
              <a:rect l="l" t="t" r="r" b="b"/>
              <a:pathLst>
                <a:path w="1377885" h="61414">
                  <a:moveTo>
                    <a:pt x="0" y="0"/>
                  </a:moveTo>
                  <a:lnTo>
                    <a:pt x="1377885" y="0"/>
                  </a:lnTo>
                  <a:lnTo>
                    <a:pt x="1377885" y="61414"/>
                  </a:lnTo>
                  <a:lnTo>
                    <a:pt x="0" y="61414"/>
                  </a:lnTo>
                  <a:close/>
                </a:path>
              </a:pathLst>
            </a:custGeom>
            <a:solidFill>
              <a:srgbClr val="00629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7885" cy="1090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90753"/>
            <a:ext cx="4081850" cy="337922"/>
            <a:chOff x="0" y="0"/>
            <a:chExt cx="1075055" cy="89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75055" cy="89000"/>
            </a:xfrm>
            <a:custGeom>
              <a:avLst/>
              <a:gdLst/>
              <a:ahLst/>
              <a:cxnLst/>
              <a:rect l="l" t="t" r="r" b="b"/>
              <a:pathLst>
                <a:path w="1075055" h="89000">
                  <a:moveTo>
                    <a:pt x="0" y="0"/>
                  </a:moveTo>
                  <a:lnTo>
                    <a:pt x="1075055" y="0"/>
                  </a:lnTo>
                  <a:lnTo>
                    <a:pt x="1075055" y="89000"/>
                  </a:lnTo>
                  <a:lnTo>
                    <a:pt x="0" y="89000"/>
                  </a:lnTo>
                  <a:close/>
                </a:path>
              </a:pathLst>
            </a:custGeom>
            <a:solidFill>
              <a:srgbClr val="00634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075055" cy="136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9413168"/>
            <a:ext cx="18288000" cy="873832"/>
            <a:chOff x="0" y="0"/>
            <a:chExt cx="4816593" cy="2301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230145"/>
            </a:xfrm>
            <a:custGeom>
              <a:avLst/>
              <a:gdLst/>
              <a:ahLst/>
              <a:cxnLst/>
              <a:rect l="l" t="t" r="r" b="b"/>
              <a:pathLst>
                <a:path w="4816592" h="230145">
                  <a:moveTo>
                    <a:pt x="0" y="0"/>
                  </a:moveTo>
                  <a:lnTo>
                    <a:pt x="4816592" y="0"/>
                  </a:lnTo>
                  <a:lnTo>
                    <a:pt x="4816592" y="230145"/>
                  </a:lnTo>
                  <a:lnTo>
                    <a:pt x="0" y="230145"/>
                  </a:lnTo>
                  <a:close/>
                </a:path>
              </a:pathLst>
            </a:custGeom>
            <a:solidFill>
              <a:srgbClr val="00629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816593" cy="277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b="1" spc="47">
                  <a:solidFill>
                    <a:srgbClr val="FFFFFF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HOSTED BY: CENTRAL LABORATORY, ISLAMIC UNIVERSITY, KUSHTIA, BANGLADESH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84610" y="2551086"/>
            <a:ext cx="1069092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spc="95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RELATED WORK / LITERATURE REVIEW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4610" y="3382936"/>
            <a:ext cx="16319902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2774" lvl="1" indent="-342900" algn="l">
              <a:lnSpc>
                <a:spcPts val="3499"/>
              </a:lnSpc>
              <a:buFont typeface="Wingdings" panose="05000000000000000000" pitchFamily="2" charset="2"/>
              <a:buChar char="Ø"/>
            </a:pPr>
            <a:r>
              <a:rPr lang="en-US" sz="2499" spc="5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Comparison with previous research</a:t>
            </a:r>
          </a:p>
          <a:p>
            <a:pPr marL="612774" lvl="1" indent="-342900" algn="l">
              <a:lnSpc>
                <a:spcPts val="3499"/>
              </a:lnSpc>
              <a:buFont typeface="Wingdings" panose="05000000000000000000" pitchFamily="2" charset="2"/>
              <a:buChar char="Ø"/>
            </a:pPr>
            <a:r>
              <a:rPr lang="en-US" sz="2499" spc="5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Visuals or tables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17935" y="712444"/>
            <a:ext cx="16641365" cy="1557520"/>
            <a:chOff x="0" y="0"/>
            <a:chExt cx="22188487" cy="2076694"/>
          </a:xfrm>
        </p:grpSpPr>
        <p:sp>
          <p:nvSpPr>
            <p:cNvPr id="14" name="Freeform 14"/>
            <p:cNvSpPr/>
            <p:nvPr/>
          </p:nvSpPr>
          <p:spPr>
            <a:xfrm>
              <a:off x="10247494" y="0"/>
              <a:ext cx="2241184" cy="2076694"/>
            </a:xfrm>
            <a:custGeom>
              <a:avLst/>
              <a:gdLst/>
              <a:ahLst/>
              <a:cxnLst/>
              <a:rect l="l" t="t" r="r" b="b"/>
              <a:pathLst>
                <a:path w="2241184" h="2076694">
                  <a:moveTo>
                    <a:pt x="0" y="0"/>
                  </a:moveTo>
                  <a:lnTo>
                    <a:pt x="2241185" y="0"/>
                  </a:lnTo>
                  <a:lnTo>
                    <a:pt x="2241185" y="2076694"/>
                  </a:lnTo>
                  <a:lnTo>
                    <a:pt x="0" y="2076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348001"/>
              <a:ext cx="2882046" cy="1174361"/>
            </a:xfrm>
            <a:custGeom>
              <a:avLst/>
              <a:gdLst/>
              <a:ahLst/>
              <a:cxnLst/>
              <a:rect l="l" t="t" r="r" b="b"/>
              <a:pathLst>
                <a:path w="2882046" h="1174361">
                  <a:moveTo>
                    <a:pt x="0" y="0"/>
                  </a:moveTo>
                  <a:lnTo>
                    <a:pt x="2882046" y="0"/>
                  </a:lnTo>
                  <a:lnTo>
                    <a:pt x="2882046" y="1174362"/>
                  </a:lnTo>
                  <a:lnTo>
                    <a:pt x="0" y="1174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9324370" y="42068"/>
              <a:ext cx="1510889" cy="1510889"/>
            </a:xfrm>
            <a:custGeom>
              <a:avLst/>
              <a:gdLst/>
              <a:ahLst/>
              <a:cxnLst/>
              <a:rect l="l" t="t" r="r" b="b"/>
              <a:pathLst>
                <a:path w="1510889" h="1510889">
                  <a:moveTo>
                    <a:pt x="0" y="0"/>
                  </a:moveTo>
                  <a:lnTo>
                    <a:pt x="1510889" y="0"/>
                  </a:lnTo>
                  <a:lnTo>
                    <a:pt x="1510889" y="1510889"/>
                  </a:lnTo>
                  <a:lnTo>
                    <a:pt x="0" y="1510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0936815" y="124146"/>
              <a:ext cx="1251672" cy="1428811"/>
            </a:xfrm>
            <a:custGeom>
              <a:avLst/>
              <a:gdLst/>
              <a:ahLst/>
              <a:cxnLst/>
              <a:rect l="l" t="t" r="r" b="b"/>
              <a:pathLst>
                <a:path w="1251672" h="1428811">
                  <a:moveTo>
                    <a:pt x="0" y="0"/>
                  </a:moveTo>
                  <a:lnTo>
                    <a:pt x="1251672" y="0"/>
                  </a:lnTo>
                  <a:lnTo>
                    <a:pt x="1251672" y="1428811"/>
                  </a:lnTo>
                  <a:lnTo>
                    <a:pt x="0" y="1428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579" r="-4579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36482"/>
            <a:ext cx="18288000" cy="815119"/>
            <a:chOff x="0" y="0"/>
            <a:chExt cx="1377885" cy="61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7885" cy="61414"/>
            </a:xfrm>
            <a:custGeom>
              <a:avLst/>
              <a:gdLst/>
              <a:ahLst/>
              <a:cxnLst/>
              <a:rect l="l" t="t" r="r" b="b"/>
              <a:pathLst>
                <a:path w="1377885" h="61414">
                  <a:moveTo>
                    <a:pt x="0" y="0"/>
                  </a:moveTo>
                  <a:lnTo>
                    <a:pt x="1377885" y="0"/>
                  </a:lnTo>
                  <a:lnTo>
                    <a:pt x="1377885" y="61414"/>
                  </a:lnTo>
                  <a:lnTo>
                    <a:pt x="0" y="61414"/>
                  </a:lnTo>
                  <a:close/>
                </a:path>
              </a:pathLst>
            </a:custGeom>
            <a:solidFill>
              <a:srgbClr val="00629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7885" cy="1090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90753"/>
            <a:ext cx="4081850" cy="337922"/>
            <a:chOff x="0" y="0"/>
            <a:chExt cx="1075055" cy="89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75055" cy="89000"/>
            </a:xfrm>
            <a:custGeom>
              <a:avLst/>
              <a:gdLst/>
              <a:ahLst/>
              <a:cxnLst/>
              <a:rect l="l" t="t" r="r" b="b"/>
              <a:pathLst>
                <a:path w="1075055" h="89000">
                  <a:moveTo>
                    <a:pt x="0" y="0"/>
                  </a:moveTo>
                  <a:lnTo>
                    <a:pt x="1075055" y="0"/>
                  </a:lnTo>
                  <a:lnTo>
                    <a:pt x="1075055" y="89000"/>
                  </a:lnTo>
                  <a:lnTo>
                    <a:pt x="0" y="89000"/>
                  </a:lnTo>
                  <a:close/>
                </a:path>
              </a:pathLst>
            </a:custGeom>
            <a:solidFill>
              <a:srgbClr val="00634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075055" cy="136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9413168"/>
            <a:ext cx="18288000" cy="873832"/>
            <a:chOff x="0" y="0"/>
            <a:chExt cx="4816593" cy="2301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230145"/>
            </a:xfrm>
            <a:custGeom>
              <a:avLst/>
              <a:gdLst/>
              <a:ahLst/>
              <a:cxnLst/>
              <a:rect l="l" t="t" r="r" b="b"/>
              <a:pathLst>
                <a:path w="4816592" h="230145">
                  <a:moveTo>
                    <a:pt x="0" y="0"/>
                  </a:moveTo>
                  <a:lnTo>
                    <a:pt x="4816592" y="0"/>
                  </a:lnTo>
                  <a:lnTo>
                    <a:pt x="4816592" y="230145"/>
                  </a:lnTo>
                  <a:lnTo>
                    <a:pt x="0" y="230145"/>
                  </a:lnTo>
                  <a:close/>
                </a:path>
              </a:pathLst>
            </a:custGeom>
            <a:solidFill>
              <a:srgbClr val="00629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816593" cy="277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b="1" spc="47">
                  <a:solidFill>
                    <a:srgbClr val="FFFFFF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HOSTED BY: CENTRAL LABORATORY, ISLAMIC UNIVERSITY, KUSHTIA, BANGLADESH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84610" y="2551086"/>
            <a:ext cx="1069092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spc="95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METHODOLOGY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4610" y="3382936"/>
            <a:ext cx="16319902" cy="130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2774" lvl="1" indent="-342900" algn="l">
              <a:lnSpc>
                <a:spcPts val="3499"/>
              </a:lnSpc>
              <a:buFont typeface="Wingdings" panose="05000000000000000000" pitchFamily="2" charset="2"/>
              <a:buChar char="Ø"/>
            </a:pPr>
            <a:r>
              <a:rPr lang="en-US" sz="2499" spc="5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Outline your research methods, tools, and processes. </a:t>
            </a:r>
          </a:p>
          <a:p>
            <a:pPr marL="612774" lvl="1" indent="-342900" algn="l">
              <a:lnSpc>
                <a:spcPts val="3499"/>
              </a:lnSpc>
              <a:buFont typeface="Wingdings" panose="05000000000000000000" pitchFamily="2" charset="2"/>
              <a:buChar char="Ø"/>
            </a:pPr>
            <a:r>
              <a:rPr lang="en-US" sz="2499" spc="5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flowcharts or diagrams to explain complex steps. </a:t>
            </a:r>
          </a:p>
          <a:p>
            <a:pPr marL="612774" lvl="1" indent="-342900" algn="l">
              <a:lnSpc>
                <a:spcPts val="3499"/>
              </a:lnSpc>
              <a:buFont typeface="Wingdings" panose="05000000000000000000" pitchFamily="2" charset="2"/>
              <a:buChar char="Ø"/>
            </a:pPr>
            <a:r>
              <a:rPr lang="en-US" sz="2499" spc="5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Avoid heavy text; focus on visuals and bullet points.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17935" y="712444"/>
            <a:ext cx="16641365" cy="1557520"/>
            <a:chOff x="0" y="0"/>
            <a:chExt cx="22188487" cy="2076694"/>
          </a:xfrm>
        </p:grpSpPr>
        <p:sp>
          <p:nvSpPr>
            <p:cNvPr id="14" name="Freeform 14"/>
            <p:cNvSpPr/>
            <p:nvPr/>
          </p:nvSpPr>
          <p:spPr>
            <a:xfrm>
              <a:off x="10247494" y="0"/>
              <a:ext cx="2241184" cy="2076694"/>
            </a:xfrm>
            <a:custGeom>
              <a:avLst/>
              <a:gdLst/>
              <a:ahLst/>
              <a:cxnLst/>
              <a:rect l="l" t="t" r="r" b="b"/>
              <a:pathLst>
                <a:path w="2241184" h="2076694">
                  <a:moveTo>
                    <a:pt x="0" y="0"/>
                  </a:moveTo>
                  <a:lnTo>
                    <a:pt x="2241185" y="0"/>
                  </a:lnTo>
                  <a:lnTo>
                    <a:pt x="2241185" y="2076694"/>
                  </a:lnTo>
                  <a:lnTo>
                    <a:pt x="0" y="2076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348001"/>
              <a:ext cx="2882046" cy="1174361"/>
            </a:xfrm>
            <a:custGeom>
              <a:avLst/>
              <a:gdLst/>
              <a:ahLst/>
              <a:cxnLst/>
              <a:rect l="l" t="t" r="r" b="b"/>
              <a:pathLst>
                <a:path w="2882046" h="1174361">
                  <a:moveTo>
                    <a:pt x="0" y="0"/>
                  </a:moveTo>
                  <a:lnTo>
                    <a:pt x="2882046" y="0"/>
                  </a:lnTo>
                  <a:lnTo>
                    <a:pt x="2882046" y="1174362"/>
                  </a:lnTo>
                  <a:lnTo>
                    <a:pt x="0" y="1174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9324370" y="42068"/>
              <a:ext cx="1510889" cy="1510889"/>
            </a:xfrm>
            <a:custGeom>
              <a:avLst/>
              <a:gdLst/>
              <a:ahLst/>
              <a:cxnLst/>
              <a:rect l="l" t="t" r="r" b="b"/>
              <a:pathLst>
                <a:path w="1510889" h="1510889">
                  <a:moveTo>
                    <a:pt x="0" y="0"/>
                  </a:moveTo>
                  <a:lnTo>
                    <a:pt x="1510889" y="0"/>
                  </a:lnTo>
                  <a:lnTo>
                    <a:pt x="1510889" y="1510889"/>
                  </a:lnTo>
                  <a:lnTo>
                    <a:pt x="0" y="1510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0936815" y="124146"/>
              <a:ext cx="1251672" cy="1428811"/>
            </a:xfrm>
            <a:custGeom>
              <a:avLst/>
              <a:gdLst/>
              <a:ahLst/>
              <a:cxnLst/>
              <a:rect l="l" t="t" r="r" b="b"/>
              <a:pathLst>
                <a:path w="1251672" h="1428811">
                  <a:moveTo>
                    <a:pt x="0" y="0"/>
                  </a:moveTo>
                  <a:lnTo>
                    <a:pt x="1251672" y="0"/>
                  </a:lnTo>
                  <a:lnTo>
                    <a:pt x="1251672" y="1428811"/>
                  </a:lnTo>
                  <a:lnTo>
                    <a:pt x="0" y="1428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579" r="-4579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36482"/>
            <a:ext cx="18288000" cy="815119"/>
            <a:chOff x="0" y="0"/>
            <a:chExt cx="1377885" cy="61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7885" cy="61414"/>
            </a:xfrm>
            <a:custGeom>
              <a:avLst/>
              <a:gdLst/>
              <a:ahLst/>
              <a:cxnLst/>
              <a:rect l="l" t="t" r="r" b="b"/>
              <a:pathLst>
                <a:path w="1377885" h="61414">
                  <a:moveTo>
                    <a:pt x="0" y="0"/>
                  </a:moveTo>
                  <a:lnTo>
                    <a:pt x="1377885" y="0"/>
                  </a:lnTo>
                  <a:lnTo>
                    <a:pt x="1377885" y="61414"/>
                  </a:lnTo>
                  <a:lnTo>
                    <a:pt x="0" y="61414"/>
                  </a:lnTo>
                  <a:close/>
                </a:path>
              </a:pathLst>
            </a:custGeom>
            <a:solidFill>
              <a:srgbClr val="00629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7885" cy="1090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90753"/>
            <a:ext cx="4081850" cy="337922"/>
            <a:chOff x="0" y="0"/>
            <a:chExt cx="1075055" cy="89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75055" cy="89000"/>
            </a:xfrm>
            <a:custGeom>
              <a:avLst/>
              <a:gdLst/>
              <a:ahLst/>
              <a:cxnLst/>
              <a:rect l="l" t="t" r="r" b="b"/>
              <a:pathLst>
                <a:path w="1075055" h="89000">
                  <a:moveTo>
                    <a:pt x="0" y="0"/>
                  </a:moveTo>
                  <a:lnTo>
                    <a:pt x="1075055" y="0"/>
                  </a:lnTo>
                  <a:lnTo>
                    <a:pt x="1075055" y="89000"/>
                  </a:lnTo>
                  <a:lnTo>
                    <a:pt x="0" y="89000"/>
                  </a:lnTo>
                  <a:close/>
                </a:path>
              </a:pathLst>
            </a:custGeom>
            <a:solidFill>
              <a:srgbClr val="00634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075055" cy="136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9413168"/>
            <a:ext cx="18288000" cy="873832"/>
            <a:chOff x="0" y="0"/>
            <a:chExt cx="4816593" cy="2301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230145"/>
            </a:xfrm>
            <a:custGeom>
              <a:avLst/>
              <a:gdLst/>
              <a:ahLst/>
              <a:cxnLst/>
              <a:rect l="l" t="t" r="r" b="b"/>
              <a:pathLst>
                <a:path w="4816592" h="230145">
                  <a:moveTo>
                    <a:pt x="0" y="0"/>
                  </a:moveTo>
                  <a:lnTo>
                    <a:pt x="4816592" y="0"/>
                  </a:lnTo>
                  <a:lnTo>
                    <a:pt x="4816592" y="230145"/>
                  </a:lnTo>
                  <a:lnTo>
                    <a:pt x="0" y="230145"/>
                  </a:lnTo>
                  <a:close/>
                </a:path>
              </a:pathLst>
            </a:custGeom>
            <a:solidFill>
              <a:srgbClr val="00629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816593" cy="277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b="1" spc="47">
                  <a:solidFill>
                    <a:srgbClr val="FFFFFF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HOSTED BY: CENTRAL LABORATORY, ISLAMIC UNIVERSITY, KUSHTIA, BANGLADESH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84610" y="2551086"/>
            <a:ext cx="1069092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spc="95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PROPOSED WORK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4610" y="3382936"/>
            <a:ext cx="16319902" cy="1309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2774" lvl="1" indent="-342900" algn="l">
              <a:lnSpc>
                <a:spcPts val="3499"/>
              </a:lnSpc>
              <a:buFont typeface="Wingdings" panose="05000000000000000000" pitchFamily="2" charset="2"/>
              <a:buChar char="Ø"/>
            </a:pPr>
            <a:r>
              <a:rPr lang="en-US" sz="2499" spc="5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 your unique contribution or solution. </a:t>
            </a:r>
          </a:p>
          <a:p>
            <a:pPr marL="612774" lvl="1" indent="-342900" algn="l">
              <a:lnSpc>
                <a:spcPts val="3499"/>
              </a:lnSpc>
              <a:buFont typeface="Wingdings" panose="05000000000000000000" pitchFamily="2" charset="2"/>
              <a:buChar char="Ø"/>
            </a:pPr>
            <a:r>
              <a:rPr lang="en-US" sz="2499" spc="5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diagrams, figures, or schematics to explain the design or approach. </a:t>
            </a:r>
          </a:p>
          <a:p>
            <a:pPr marL="612774" lvl="1" indent="-342900" algn="l">
              <a:lnSpc>
                <a:spcPts val="3499"/>
              </a:lnSpc>
              <a:buFont typeface="Wingdings" panose="05000000000000000000" pitchFamily="2" charset="2"/>
              <a:buChar char="Ø"/>
            </a:pPr>
            <a:r>
              <a:rPr lang="en-US" sz="2499" spc="5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Clearly highlight the innovation and relevance to the problem..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17935" y="712444"/>
            <a:ext cx="16641365" cy="1557520"/>
            <a:chOff x="0" y="0"/>
            <a:chExt cx="22188487" cy="2076694"/>
          </a:xfrm>
        </p:grpSpPr>
        <p:sp>
          <p:nvSpPr>
            <p:cNvPr id="14" name="Freeform 14"/>
            <p:cNvSpPr/>
            <p:nvPr/>
          </p:nvSpPr>
          <p:spPr>
            <a:xfrm>
              <a:off x="10247494" y="0"/>
              <a:ext cx="2241184" cy="2076694"/>
            </a:xfrm>
            <a:custGeom>
              <a:avLst/>
              <a:gdLst/>
              <a:ahLst/>
              <a:cxnLst/>
              <a:rect l="l" t="t" r="r" b="b"/>
              <a:pathLst>
                <a:path w="2241184" h="2076694">
                  <a:moveTo>
                    <a:pt x="0" y="0"/>
                  </a:moveTo>
                  <a:lnTo>
                    <a:pt x="2241185" y="0"/>
                  </a:lnTo>
                  <a:lnTo>
                    <a:pt x="2241185" y="2076694"/>
                  </a:lnTo>
                  <a:lnTo>
                    <a:pt x="0" y="2076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348001"/>
              <a:ext cx="2882046" cy="1174361"/>
            </a:xfrm>
            <a:custGeom>
              <a:avLst/>
              <a:gdLst/>
              <a:ahLst/>
              <a:cxnLst/>
              <a:rect l="l" t="t" r="r" b="b"/>
              <a:pathLst>
                <a:path w="2882046" h="1174361">
                  <a:moveTo>
                    <a:pt x="0" y="0"/>
                  </a:moveTo>
                  <a:lnTo>
                    <a:pt x="2882046" y="0"/>
                  </a:lnTo>
                  <a:lnTo>
                    <a:pt x="2882046" y="1174362"/>
                  </a:lnTo>
                  <a:lnTo>
                    <a:pt x="0" y="1174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9324370" y="42068"/>
              <a:ext cx="1510889" cy="1510889"/>
            </a:xfrm>
            <a:custGeom>
              <a:avLst/>
              <a:gdLst/>
              <a:ahLst/>
              <a:cxnLst/>
              <a:rect l="l" t="t" r="r" b="b"/>
              <a:pathLst>
                <a:path w="1510889" h="1510889">
                  <a:moveTo>
                    <a:pt x="0" y="0"/>
                  </a:moveTo>
                  <a:lnTo>
                    <a:pt x="1510889" y="0"/>
                  </a:lnTo>
                  <a:lnTo>
                    <a:pt x="1510889" y="1510889"/>
                  </a:lnTo>
                  <a:lnTo>
                    <a:pt x="0" y="1510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0936815" y="124146"/>
              <a:ext cx="1251672" cy="1428811"/>
            </a:xfrm>
            <a:custGeom>
              <a:avLst/>
              <a:gdLst/>
              <a:ahLst/>
              <a:cxnLst/>
              <a:rect l="l" t="t" r="r" b="b"/>
              <a:pathLst>
                <a:path w="1251672" h="1428811">
                  <a:moveTo>
                    <a:pt x="0" y="0"/>
                  </a:moveTo>
                  <a:lnTo>
                    <a:pt x="1251672" y="0"/>
                  </a:lnTo>
                  <a:lnTo>
                    <a:pt x="1251672" y="1428811"/>
                  </a:lnTo>
                  <a:lnTo>
                    <a:pt x="0" y="1428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579" r="-4579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36482"/>
            <a:ext cx="18288000" cy="815119"/>
            <a:chOff x="0" y="0"/>
            <a:chExt cx="1377885" cy="61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7885" cy="61414"/>
            </a:xfrm>
            <a:custGeom>
              <a:avLst/>
              <a:gdLst/>
              <a:ahLst/>
              <a:cxnLst/>
              <a:rect l="l" t="t" r="r" b="b"/>
              <a:pathLst>
                <a:path w="1377885" h="61414">
                  <a:moveTo>
                    <a:pt x="0" y="0"/>
                  </a:moveTo>
                  <a:lnTo>
                    <a:pt x="1377885" y="0"/>
                  </a:lnTo>
                  <a:lnTo>
                    <a:pt x="1377885" y="61414"/>
                  </a:lnTo>
                  <a:lnTo>
                    <a:pt x="0" y="61414"/>
                  </a:lnTo>
                  <a:close/>
                </a:path>
              </a:pathLst>
            </a:custGeom>
            <a:solidFill>
              <a:srgbClr val="00629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7885" cy="1090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90753"/>
            <a:ext cx="4081850" cy="337922"/>
            <a:chOff x="0" y="0"/>
            <a:chExt cx="1075055" cy="89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75055" cy="89000"/>
            </a:xfrm>
            <a:custGeom>
              <a:avLst/>
              <a:gdLst/>
              <a:ahLst/>
              <a:cxnLst/>
              <a:rect l="l" t="t" r="r" b="b"/>
              <a:pathLst>
                <a:path w="1075055" h="89000">
                  <a:moveTo>
                    <a:pt x="0" y="0"/>
                  </a:moveTo>
                  <a:lnTo>
                    <a:pt x="1075055" y="0"/>
                  </a:lnTo>
                  <a:lnTo>
                    <a:pt x="1075055" y="89000"/>
                  </a:lnTo>
                  <a:lnTo>
                    <a:pt x="0" y="89000"/>
                  </a:lnTo>
                  <a:close/>
                </a:path>
              </a:pathLst>
            </a:custGeom>
            <a:solidFill>
              <a:srgbClr val="00634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075055" cy="136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9413168"/>
            <a:ext cx="18288000" cy="873832"/>
            <a:chOff x="0" y="0"/>
            <a:chExt cx="4816593" cy="2301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230145"/>
            </a:xfrm>
            <a:custGeom>
              <a:avLst/>
              <a:gdLst/>
              <a:ahLst/>
              <a:cxnLst/>
              <a:rect l="l" t="t" r="r" b="b"/>
              <a:pathLst>
                <a:path w="4816592" h="230145">
                  <a:moveTo>
                    <a:pt x="0" y="0"/>
                  </a:moveTo>
                  <a:lnTo>
                    <a:pt x="4816592" y="0"/>
                  </a:lnTo>
                  <a:lnTo>
                    <a:pt x="4816592" y="230145"/>
                  </a:lnTo>
                  <a:lnTo>
                    <a:pt x="0" y="230145"/>
                  </a:lnTo>
                  <a:close/>
                </a:path>
              </a:pathLst>
            </a:custGeom>
            <a:solidFill>
              <a:srgbClr val="00629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816593" cy="277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b="1" spc="47">
                  <a:solidFill>
                    <a:srgbClr val="FFFFFF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HOSTED BY: CENTRAL LABORATORY, ISLAMIC UNIVERSITY, KUSHTIA, BANGLADESH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84610" y="2551086"/>
            <a:ext cx="1069092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spc="95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RESULTS &amp; DISCUSSION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4610" y="3382936"/>
            <a:ext cx="16319902" cy="860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2774" lvl="1" indent="-342900" algn="l">
              <a:lnSpc>
                <a:spcPts val="3499"/>
              </a:lnSpc>
              <a:buFont typeface="Wingdings" panose="05000000000000000000" pitchFamily="2" charset="2"/>
              <a:buChar char="Ø"/>
            </a:pPr>
            <a:r>
              <a:rPr lang="en-US" sz="2499" spc="5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Graphs, charts, and key findings</a:t>
            </a:r>
          </a:p>
          <a:p>
            <a:pPr marL="612774" lvl="1" indent="-342900" algn="l">
              <a:lnSpc>
                <a:spcPts val="3499"/>
              </a:lnSpc>
              <a:buFont typeface="Wingdings" panose="05000000000000000000" pitchFamily="2" charset="2"/>
              <a:buChar char="Ø"/>
            </a:pPr>
            <a:r>
              <a:rPr lang="en-US" sz="2499" spc="5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 the implications of the results in context with the problem.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17935" y="712444"/>
            <a:ext cx="16641365" cy="1557520"/>
            <a:chOff x="0" y="0"/>
            <a:chExt cx="22188487" cy="2076694"/>
          </a:xfrm>
        </p:grpSpPr>
        <p:sp>
          <p:nvSpPr>
            <p:cNvPr id="14" name="Freeform 14"/>
            <p:cNvSpPr/>
            <p:nvPr/>
          </p:nvSpPr>
          <p:spPr>
            <a:xfrm>
              <a:off x="10247494" y="0"/>
              <a:ext cx="2241184" cy="2076694"/>
            </a:xfrm>
            <a:custGeom>
              <a:avLst/>
              <a:gdLst/>
              <a:ahLst/>
              <a:cxnLst/>
              <a:rect l="l" t="t" r="r" b="b"/>
              <a:pathLst>
                <a:path w="2241184" h="2076694">
                  <a:moveTo>
                    <a:pt x="0" y="0"/>
                  </a:moveTo>
                  <a:lnTo>
                    <a:pt x="2241185" y="0"/>
                  </a:lnTo>
                  <a:lnTo>
                    <a:pt x="2241185" y="2076694"/>
                  </a:lnTo>
                  <a:lnTo>
                    <a:pt x="0" y="2076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348001"/>
              <a:ext cx="2882046" cy="1174361"/>
            </a:xfrm>
            <a:custGeom>
              <a:avLst/>
              <a:gdLst/>
              <a:ahLst/>
              <a:cxnLst/>
              <a:rect l="l" t="t" r="r" b="b"/>
              <a:pathLst>
                <a:path w="2882046" h="1174361">
                  <a:moveTo>
                    <a:pt x="0" y="0"/>
                  </a:moveTo>
                  <a:lnTo>
                    <a:pt x="2882046" y="0"/>
                  </a:lnTo>
                  <a:lnTo>
                    <a:pt x="2882046" y="1174362"/>
                  </a:lnTo>
                  <a:lnTo>
                    <a:pt x="0" y="1174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9324370" y="42068"/>
              <a:ext cx="1510889" cy="1510889"/>
            </a:xfrm>
            <a:custGeom>
              <a:avLst/>
              <a:gdLst/>
              <a:ahLst/>
              <a:cxnLst/>
              <a:rect l="l" t="t" r="r" b="b"/>
              <a:pathLst>
                <a:path w="1510889" h="1510889">
                  <a:moveTo>
                    <a:pt x="0" y="0"/>
                  </a:moveTo>
                  <a:lnTo>
                    <a:pt x="1510889" y="0"/>
                  </a:lnTo>
                  <a:lnTo>
                    <a:pt x="1510889" y="1510889"/>
                  </a:lnTo>
                  <a:lnTo>
                    <a:pt x="0" y="1510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0936815" y="124146"/>
              <a:ext cx="1251672" cy="1428811"/>
            </a:xfrm>
            <a:custGeom>
              <a:avLst/>
              <a:gdLst/>
              <a:ahLst/>
              <a:cxnLst/>
              <a:rect l="l" t="t" r="r" b="b"/>
              <a:pathLst>
                <a:path w="1251672" h="1428811">
                  <a:moveTo>
                    <a:pt x="0" y="0"/>
                  </a:moveTo>
                  <a:lnTo>
                    <a:pt x="1251672" y="0"/>
                  </a:lnTo>
                  <a:lnTo>
                    <a:pt x="1251672" y="1428811"/>
                  </a:lnTo>
                  <a:lnTo>
                    <a:pt x="0" y="1428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579" r="-4579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36482"/>
            <a:ext cx="18288000" cy="815119"/>
            <a:chOff x="0" y="0"/>
            <a:chExt cx="1377885" cy="61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7885" cy="61414"/>
            </a:xfrm>
            <a:custGeom>
              <a:avLst/>
              <a:gdLst/>
              <a:ahLst/>
              <a:cxnLst/>
              <a:rect l="l" t="t" r="r" b="b"/>
              <a:pathLst>
                <a:path w="1377885" h="61414">
                  <a:moveTo>
                    <a:pt x="0" y="0"/>
                  </a:moveTo>
                  <a:lnTo>
                    <a:pt x="1377885" y="0"/>
                  </a:lnTo>
                  <a:lnTo>
                    <a:pt x="1377885" y="61414"/>
                  </a:lnTo>
                  <a:lnTo>
                    <a:pt x="0" y="61414"/>
                  </a:lnTo>
                  <a:close/>
                </a:path>
              </a:pathLst>
            </a:custGeom>
            <a:solidFill>
              <a:srgbClr val="00629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7885" cy="1090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90753"/>
            <a:ext cx="4081850" cy="337922"/>
            <a:chOff x="0" y="0"/>
            <a:chExt cx="1075055" cy="89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75055" cy="89000"/>
            </a:xfrm>
            <a:custGeom>
              <a:avLst/>
              <a:gdLst/>
              <a:ahLst/>
              <a:cxnLst/>
              <a:rect l="l" t="t" r="r" b="b"/>
              <a:pathLst>
                <a:path w="1075055" h="89000">
                  <a:moveTo>
                    <a:pt x="0" y="0"/>
                  </a:moveTo>
                  <a:lnTo>
                    <a:pt x="1075055" y="0"/>
                  </a:lnTo>
                  <a:lnTo>
                    <a:pt x="1075055" y="89000"/>
                  </a:lnTo>
                  <a:lnTo>
                    <a:pt x="0" y="89000"/>
                  </a:lnTo>
                  <a:close/>
                </a:path>
              </a:pathLst>
            </a:custGeom>
            <a:solidFill>
              <a:srgbClr val="00634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075055" cy="136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9413168"/>
            <a:ext cx="18288000" cy="873832"/>
            <a:chOff x="0" y="0"/>
            <a:chExt cx="4816593" cy="2301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230145"/>
            </a:xfrm>
            <a:custGeom>
              <a:avLst/>
              <a:gdLst/>
              <a:ahLst/>
              <a:cxnLst/>
              <a:rect l="l" t="t" r="r" b="b"/>
              <a:pathLst>
                <a:path w="4816592" h="230145">
                  <a:moveTo>
                    <a:pt x="0" y="0"/>
                  </a:moveTo>
                  <a:lnTo>
                    <a:pt x="4816592" y="0"/>
                  </a:lnTo>
                  <a:lnTo>
                    <a:pt x="4816592" y="230145"/>
                  </a:lnTo>
                  <a:lnTo>
                    <a:pt x="0" y="230145"/>
                  </a:lnTo>
                  <a:close/>
                </a:path>
              </a:pathLst>
            </a:custGeom>
            <a:solidFill>
              <a:srgbClr val="00629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816593" cy="277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b="1" spc="47">
                  <a:solidFill>
                    <a:srgbClr val="FFFFFF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HOSTED BY: CENTRAL LABORATORY, ISLAMIC UNIVERSITY, KUSHTIA, BANGLADESH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84610" y="2551086"/>
            <a:ext cx="1069092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spc="95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CONCLUSION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4610" y="3382936"/>
            <a:ext cx="16319902" cy="860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2774" lvl="1" indent="-342900" algn="l">
              <a:lnSpc>
                <a:spcPts val="3499"/>
              </a:lnSpc>
              <a:buFont typeface="Wingdings" panose="05000000000000000000" pitchFamily="2" charset="2"/>
              <a:buChar char="Ø"/>
            </a:pPr>
            <a:r>
              <a:rPr lang="en-US" sz="2499" spc="5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Summarize the key takeaways of your research. </a:t>
            </a:r>
          </a:p>
          <a:p>
            <a:pPr marL="612774" lvl="1" indent="-342900" algn="l">
              <a:lnSpc>
                <a:spcPts val="3499"/>
              </a:lnSpc>
              <a:buFont typeface="Wingdings" panose="05000000000000000000" pitchFamily="2" charset="2"/>
              <a:buChar char="Ø"/>
            </a:pPr>
            <a:r>
              <a:rPr lang="en-US" sz="2499" spc="5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Mention future directions or applications of the work.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17935" y="712444"/>
            <a:ext cx="16641365" cy="1557520"/>
            <a:chOff x="0" y="0"/>
            <a:chExt cx="22188487" cy="2076694"/>
          </a:xfrm>
        </p:grpSpPr>
        <p:sp>
          <p:nvSpPr>
            <p:cNvPr id="14" name="Freeform 14"/>
            <p:cNvSpPr/>
            <p:nvPr/>
          </p:nvSpPr>
          <p:spPr>
            <a:xfrm>
              <a:off x="10247494" y="0"/>
              <a:ext cx="2241184" cy="2076694"/>
            </a:xfrm>
            <a:custGeom>
              <a:avLst/>
              <a:gdLst/>
              <a:ahLst/>
              <a:cxnLst/>
              <a:rect l="l" t="t" r="r" b="b"/>
              <a:pathLst>
                <a:path w="2241184" h="2076694">
                  <a:moveTo>
                    <a:pt x="0" y="0"/>
                  </a:moveTo>
                  <a:lnTo>
                    <a:pt x="2241185" y="0"/>
                  </a:lnTo>
                  <a:lnTo>
                    <a:pt x="2241185" y="2076694"/>
                  </a:lnTo>
                  <a:lnTo>
                    <a:pt x="0" y="2076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348001"/>
              <a:ext cx="2882046" cy="1174361"/>
            </a:xfrm>
            <a:custGeom>
              <a:avLst/>
              <a:gdLst/>
              <a:ahLst/>
              <a:cxnLst/>
              <a:rect l="l" t="t" r="r" b="b"/>
              <a:pathLst>
                <a:path w="2882046" h="1174361">
                  <a:moveTo>
                    <a:pt x="0" y="0"/>
                  </a:moveTo>
                  <a:lnTo>
                    <a:pt x="2882046" y="0"/>
                  </a:lnTo>
                  <a:lnTo>
                    <a:pt x="2882046" y="1174362"/>
                  </a:lnTo>
                  <a:lnTo>
                    <a:pt x="0" y="1174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9324370" y="42068"/>
              <a:ext cx="1510889" cy="1510889"/>
            </a:xfrm>
            <a:custGeom>
              <a:avLst/>
              <a:gdLst/>
              <a:ahLst/>
              <a:cxnLst/>
              <a:rect l="l" t="t" r="r" b="b"/>
              <a:pathLst>
                <a:path w="1510889" h="1510889">
                  <a:moveTo>
                    <a:pt x="0" y="0"/>
                  </a:moveTo>
                  <a:lnTo>
                    <a:pt x="1510889" y="0"/>
                  </a:lnTo>
                  <a:lnTo>
                    <a:pt x="1510889" y="1510889"/>
                  </a:lnTo>
                  <a:lnTo>
                    <a:pt x="0" y="1510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0936815" y="124146"/>
              <a:ext cx="1251672" cy="1428811"/>
            </a:xfrm>
            <a:custGeom>
              <a:avLst/>
              <a:gdLst/>
              <a:ahLst/>
              <a:cxnLst/>
              <a:rect l="l" t="t" r="r" b="b"/>
              <a:pathLst>
                <a:path w="1251672" h="1428811">
                  <a:moveTo>
                    <a:pt x="0" y="0"/>
                  </a:moveTo>
                  <a:lnTo>
                    <a:pt x="1251672" y="0"/>
                  </a:lnTo>
                  <a:lnTo>
                    <a:pt x="1251672" y="1428811"/>
                  </a:lnTo>
                  <a:lnTo>
                    <a:pt x="0" y="1428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579" r="-4579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36482"/>
            <a:ext cx="18288000" cy="815119"/>
            <a:chOff x="0" y="0"/>
            <a:chExt cx="1377885" cy="61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7885" cy="61414"/>
            </a:xfrm>
            <a:custGeom>
              <a:avLst/>
              <a:gdLst/>
              <a:ahLst/>
              <a:cxnLst/>
              <a:rect l="l" t="t" r="r" b="b"/>
              <a:pathLst>
                <a:path w="1377885" h="61414">
                  <a:moveTo>
                    <a:pt x="0" y="0"/>
                  </a:moveTo>
                  <a:lnTo>
                    <a:pt x="1377885" y="0"/>
                  </a:lnTo>
                  <a:lnTo>
                    <a:pt x="1377885" y="61414"/>
                  </a:lnTo>
                  <a:lnTo>
                    <a:pt x="0" y="61414"/>
                  </a:lnTo>
                  <a:close/>
                </a:path>
              </a:pathLst>
            </a:custGeom>
            <a:solidFill>
              <a:srgbClr val="00629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7885" cy="1090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90753"/>
            <a:ext cx="4081850" cy="337922"/>
            <a:chOff x="0" y="0"/>
            <a:chExt cx="1075055" cy="89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75055" cy="89000"/>
            </a:xfrm>
            <a:custGeom>
              <a:avLst/>
              <a:gdLst/>
              <a:ahLst/>
              <a:cxnLst/>
              <a:rect l="l" t="t" r="r" b="b"/>
              <a:pathLst>
                <a:path w="1075055" h="89000">
                  <a:moveTo>
                    <a:pt x="0" y="0"/>
                  </a:moveTo>
                  <a:lnTo>
                    <a:pt x="1075055" y="0"/>
                  </a:lnTo>
                  <a:lnTo>
                    <a:pt x="1075055" y="89000"/>
                  </a:lnTo>
                  <a:lnTo>
                    <a:pt x="0" y="89000"/>
                  </a:lnTo>
                  <a:close/>
                </a:path>
              </a:pathLst>
            </a:custGeom>
            <a:solidFill>
              <a:srgbClr val="00634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075055" cy="136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9413168"/>
            <a:ext cx="18288000" cy="873832"/>
            <a:chOff x="0" y="0"/>
            <a:chExt cx="4816593" cy="2301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230145"/>
            </a:xfrm>
            <a:custGeom>
              <a:avLst/>
              <a:gdLst/>
              <a:ahLst/>
              <a:cxnLst/>
              <a:rect l="l" t="t" r="r" b="b"/>
              <a:pathLst>
                <a:path w="4816592" h="230145">
                  <a:moveTo>
                    <a:pt x="0" y="0"/>
                  </a:moveTo>
                  <a:lnTo>
                    <a:pt x="4816592" y="0"/>
                  </a:lnTo>
                  <a:lnTo>
                    <a:pt x="4816592" y="230145"/>
                  </a:lnTo>
                  <a:lnTo>
                    <a:pt x="0" y="230145"/>
                  </a:lnTo>
                  <a:close/>
                </a:path>
              </a:pathLst>
            </a:custGeom>
            <a:solidFill>
              <a:srgbClr val="00629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816593" cy="277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b="1" spc="47">
                  <a:solidFill>
                    <a:srgbClr val="FFFFFF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HOSTED BY: CENTRAL LABORATORY, ISLAMIC UNIVERSITY, KUSHTIA, BANGLADESH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84610" y="2551086"/>
            <a:ext cx="1069092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spc="95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REFERENCE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4610" y="3382936"/>
            <a:ext cx="16319902" cy="1309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2774" lvl="1" indent="-342900" algn="l">
              <a:lnSpc>
                <a:spcPts val="3499"/>
              </a:lnSpc>
              <a:buFont typeface="Wingdings" panose="05000000000000000000" pitchFamily="2" charset="2"/>
              <a:buChar char="Ø"/>
            </a:pPr>
            <a:r>
              <a:rPr lang="en-US" sz="2499" spc="5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Cite important references in IEEE format. </a:t>
            </a:r>
          </a:p>
          <a:p>
            <a:pPr marL="612774" lvl="1" indent="-342900" algn="l">
              <a:lnSpc>
                <a:spcPts val="3499"/>
              </a:lnSpc>
              <a:buFont typeface="Wingdings" panose="05000000000000000000" pitchFamily="2" charset="2"/>
              <a:buChar char="Ø"/>
            </a:pPr>
            <a:r>
              <a:rPr lang="en-US" sz="2499" spc="5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 it minimal, with key papers only. </a:t>
            </a:r>
          </a:p>
          <a:p>
            <a:pPr marL="612774" lvl="1" indent="-342900" algn="l">
              <a:lnSpc>
                <a:spcPts val="3499"/>
              </a:lnSpc>
              <a:buFont typeface="Wingdings" panose="05000000000000000000" pitchFamily="2" charset="2"/>
              <a:buChar char="Ø"/>
            </a:pPr>
            <a:r>
              <a:rPr lang="en-US" sz="2499" spc="5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Avoid overcrowding the slide; list references concisely.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17935" y="712444"/>
            <a:ext cx="16641365" cy="1557520"/>
            <a:chOff x="0" y="0"/>
            <a:chExt cx="22188487" cy="2076694"/>
          </a:xfrm>
        </p:grpSpPr>
        <p:sp>
          <p:nvSpPr>
            <p:cNvPr id="14" name="Freeform 14"/>
            <p:cNvSpPr/>
            <p:nvPr/>
          </p:nvSpPr>
          <p:spPr>
            <a:xfrm>
              <a:off x="10247494" y="0"/>
              <a:ext cx="2241184" cy="2076694"/>
            </a:xfrm>
            <a:custGeom>
              <a:avLst/>
              <a:gdLst/>
              <a:ahLst/>
              <a:cxnLst/>
              <a:rect l="l" t="t" r="r" b="b"/>
              <a:pathLst>
                <a:path w="2241184" h="2076694">
                  <a:moveTo>
                    <a:pt x="0" y="0"/>
                  </a:moveTo>
                  <a:lnTo>
                    <a:pt x="2241185" y="0"/>
                  </a:lnTo>
                  <a:lnTo>
                    <a:pt x="2241185" y="2076694"/>
                  </a:lnTo>
                  <a:lnTo>
                    <a:pt x="0" y="2076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348001"/>
              <a:ext cx="2882046" cy="1174361"/>
            </a:xfrm>
            <a:custGeom>
              <a:avLst/>
              <a:gdLst/>
              <a:ahLst/>
              <a:cxnLst/>
              <a:rect l="l" t="t" r="r" b="b"/>
              <a:pathLst>
                <a:path w="2882046" h="1174361">
                  <a:moveTo>
                    <a:pt x="0" y="0"/>
                  </a:moveTo>
                  <a:lnTo>
                    <a:pt x="2882046" y="0"/>
                  </a:lnTo>
                  <a:lnTo>
                    <a:pt x="2882046" y="1174362"/>
                  </a:lnTo>
                  <a:lnTo>
                    <a:pt x="0" y="1174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9324370" y="42068"/>
              <a:ext cx="1510889" cy="1510889"/>
            </a:xfrm>
            <a:custGeom>
              <a:avLst/>
              <a:gdLst/>
              <a:ahLst/>
              <a:cxnLst/>
              <a:rect l="l" t="t" r="r" b="b"/>
              <a:pathLst>
                <a:path w="1510889" h="1510889">
                  <a:moveTo>
                    <a:pt x="0" y="0"/>
                  </a:moveTo>
                  <a:lnTo>
                    <a:pt x="1510889" y="0"/>
                  </a:lnTo>
                  <a:lnTo>
                    <a:pt x="1510889" y="1510889"/>
                  </a:lnTo>
                  <a:lnTo>
                    <a:pt x="0" y="1510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0936815" y="124146"/>
              <a:ext cx="1251672" cy="1428811"/>
            </a:xfrm>
            <a:custGeom>
              <a:avLst/>
              <a:gdLst/>
              <a:ahLst/>
              <a:cxnLst/>
              <a:rect l="l" t="t" r="r" b="b"/>
              <a:pathLst>
                <a:path w="1251672" h="1428811">
                  <a:moveTo>
                    <a:pt x="0" y="0"/>
                  </a:moveTo>
                  <a:lnTo>
                    <a:pt x="1251672" y="0"/>
                  </a:lnTo>
                  <a:lnTo>
                    <a:pt x="1251672" y="1428811"/>
                  </a:lnTo>
                  <a:lnTo>
                    <a:pt x="0" y="1428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579" r="-4579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335</Words>
  <Application>Microsoft Office PowerPoint</Application>
  <PresentationFormat>Custom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Wingdings</vt:lpstr>
      <vt:lpstr>ITC Edwardian Script</vt:lpstr>
      <vt:lpstr>Times New Roman Bold</vt:lpstr>
      <vt:lpstr>Arial</vt:lpstr>
      <vt:lpstr>Times New Roman</vt:lpstr>
      <vt:lpstr>Calibri</vt:lpstr>
      <vt:lpstr>Aptos</vt:lpstr>
      <vt:lpstr>Roboto Condensed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Compas_2025</dc:title>
  <cp:lastModifiedBy>Julfikar Jim</cp:lastModifiedBy>
  <cp:revision>4</cp:revision>
  <dcterms:created xsi:type="dcterms:W3CDTF">2006-08-16T00:00:00Z</dcterms:created>
  <dcterms:modified xsi:type="dcterms:W3CDTF">2025-10-16T08:44:06Z</dcterms:modified>
  <dc:identifier>DAG17Vso9ds</dc:identifier>
</cp:coreProperties>
</file>